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7" r:id="rId3"/>
    <p:sldId id="291" r:id="rId4"/>
    <p:sldId id="303" r:id="rId5"/>
    <p:sldId id="295" r:id="rId6"/>
    <p:sldId id="308" r:id="rId7"/>
    <p:sldId id="292" r:id="rId8"/>
    <p:sldId id="293" r:id="rId9"/>
    <p:sldId id="307" r:id="rId10"/>
    <p:sldId id="309" r:id="rId11"/>
    <p:sldId id="310" r:id="rId12"/>
    <p:sldId id="294" r:id="rId13"/>
    <p:sldId id="311" r:id="rId14"/>
    <p:sldId id="297" r:id="rId15"/>
    <p:sldId id="313" r:id="rId16"/>
    <p:sldId id="314" r:id="rId17"/>
    <p:sldId id="316" r:id="rId18"/>
  </p:sldIdLst>
  <p:sldSz cx="9144000" cy="6858000" type="screen4x3"/>
  <p:notesSz cx="6724650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5F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2FE98111-2D69-417A-988E-D268B2C6B8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18161" cy="4931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A95E308-A941-486A-BCAE-F00DBF1064D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06281" y="0"/>
            <a:ext cx="2918161" cy="4931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5F16B5-BCAC-4FE3-9685-2943A56A005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381241"/>
            <a:ext cx="2918161" cy="4931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73FFB8-E403-4AAF-95E9-EC80BAD91572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06281" y="9381241"/>
            <a:ext cx="2918161" cy="4931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0239F8-9F2E-48D2-AB95-6E5FDAFAFA3B}" type="slidenum">
              <a:t>‹N›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89213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CFFA911-7B80-4AD4-9797-C91013CB69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0" y="750237"/>
            <a:ext cx="356" cy="356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DD289C4-A4F2-4464-B1FC-3F2F51735EF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2477" y="4690442"/>
            <a:ext cx="5379479" cy="444312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91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50"/>
      </a:spcBef>
      <a:spcAft>
        <a:spcPts val="0"/>
      </a:spcAft>
      <a:buNone/>
      <a:tabLst>
        <a:tab pos="0" algn="l"/>
        <a:tab pos="914400" algn="l"/>
        <a:tab pos="1828800" algn="l"/>
        <a:tab pos="2743200" algn="l"/>
        <a:tab pos="3657600" algn="l"/>
        <a:tab pos="4572000" algn="l"/>
        <a:tab pos="5486400" algn="l"/>
        <a:tab pos="6400800" algn="l"/>
        <a:tab pos="7315200" algn="l"/>
        <a:tab pos="8229600" algn="l"/>
        <a:tab pos="9144000" algn="l"/>
        <a:tab pos="10058400" algn="l"/>
      </a:tabLst>
      <a:defRPr lang="it-IT" sz="1200" b="0" i="0" u="none" strike="noStrike" kern="0" cap="none" spc="0" baseline="0">
        <a:solidFill>
          <a:srgbClr val="000000"/>
        </a:solidFill>
        <a:uFillTx/>
        <a:latin typeface="Times New Roman" pitchFamily="18"/>
        <a:ea typeface="SimSun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4C39ACA-077B-4191-ACFB-6A6CDB255E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4587116-7D70-45FE-97E5-D9169395E61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1357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103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3662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665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961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6765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8054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644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888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69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950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346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668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998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185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F83BC6B-6151-4BAD-8683-F8F62FA229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750888"/>
            <a:ext cx="0" cy="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3CA576E-7F81-4E1C-8CE0-8BC6039FBE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0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A92EBF-1713-4C3B-830C-62C728511B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17ED12D-67F9-4847-98C2-CD22184DB17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F79EC6-3716-446E-B5E9-8A36A3AE8B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1DD63F-5A3F-4D6B-858E-06544852E73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6D192E-D597-4C6D-BDB7-1C7B71DC93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C6C4BC-FFDA-4259-8415-2E5CB8733A5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13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55722-6DF8-41A4-8897-7E100EB28CD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1660FD4-D518-4339-81B4-A93AF2E34C5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1A1E86-5DF1-4F84-99E3-ECA521F59C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A4509F-E864-46D8-A726-32F3C34CCF5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6DD301-CBA9-4997-BA90-AE4EC29641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D12273-CE80-44EF-8617-A3820ED0C94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82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141D983-AF90-4176-ACED-8FEC8BFB5B0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BCBC504-C388-4253-9E93-15EB7CD6085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1CDFAD-CEC9-4C8D-A253-4993AC5912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41E779-14C6-4CBD-ABC6-AD43EAC8A1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51E93A-1390-4063-9A3D-C2579D219E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0A5BA2-E820-4064-9637-8C1F8C049A5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09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13A17A-B3AE-428E-8644-72C7EA7BC8E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ACAA6A-72FD-4657-A00A-15AA934DAF0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BFD59B-F606-4B1C-9BFE-D509D4ABF5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040634-6B5F-43C7-A54D-3F3301B8AD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83A45B-47F6-4534-9017-85A6C542E7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1F9351-98F5-4511-99E0-25F86BEAAEB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30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44CC81-D8F0-4FC8-9B44-76F3C76AF4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880E7C-0E8E-4319-8A7C-4A5637933C1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18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1BD542-F24C-44BB-A50C-D9D81F1404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C0E3CF-EC5D-4501-B0EE-472A2386AE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96BD44-A107-4AB4-81E9-CA5F18D549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01F8C0-16E3-49A2-9AA1-0854D6DA0E2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85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0FA0B-FF39-4062-B8D9-6BC299864DA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547BBF-750C-4ECF-AA7D-ABC55013052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7442D8-928E-4F73-BC05-DF47425937A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2C0379-0261-4A61-9365-E9A741DD79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AEEC28-10E4-404C-B3F6-08FC86B252C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B9B1FD-2F7B-4994-9D02-84EADDB758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37C097-23C0-40E1-A92D-444533B4A35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24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8F91D-AE30-4A61-A877-071A51C6D8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398BB8-C199-4E05-8821-D50F660A8F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E2B462-BEA0-4058-9436-C84929C09E4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C5558BB-9DF4-427F-976A-53104D6F08D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75CE57-AE47-4737-8B3A-3A8E271D58E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7848D1E-A04A-42DB-B2B3-98B818A822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7B746C4-921D-43D6-AE90-D4E77176D87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3BB0864-BDBF-402B-A52C-B0E585BF50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28B7DC-10DB-45DF-B9D2-3D56B8B4E6B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1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51A508-A218-46A0-80CA-C67D1673FA3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A56D167-5787-4A32-BBB8-DB684042CC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1A877E-3C6D-437C-BCCB-B34546B4619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D4B204E-CEF9-4A97-8C8E-70C07B4801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16E0EE-0DFB-4B52-8D21-EBB524155DA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11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E068CC2-BE4A-4366-8B3E-FC874C429FE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F5F745E-317E-469F-97A3-5E18DA6C77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6C1BEE-26D5-4802-BC8D-9E48FAF9A5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F2A7D3-AFA0-4767-A524-F2E03877B69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60209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9C3FB-460F-45DF-A753-332A4CFB4A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26EF7D-DEAA-4E52-A7A9-A86A3B708C8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9D2B6B2-A23D-49C7-B78B-8253364F915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4CB1D98-C908-4C86-BFF7-4A801C52EA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8A3915-4113-4752-92A2-81449CA731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7AAF8A-78FE-40D8-872B-025B4CC0EE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81FADD-7B41-4824-842D-583390799F5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94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30EA6-3E5F-4031-88BF-2E7CB68B79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E6AEA81-BD55-4734-95F1-7BDA661E9B1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30A7401-73F4-4B4F-B5E5-458A6E5B2E9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6C8D93-5A5E-4AB5-B647-4038FA4257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EE2E6B-F4F1-4A2B-9230-E6ED8323F0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DC9559-800E-4AAF-8265-8D76118898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1ED5BA-38C9-4621-B463-A2C7D2C97DE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03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2CAB3F-1997-42CF-ADFE-30D223F3C5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291F75-ACBB-4AFD-B2B3-1470AC64E3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F295B4-76DB-4896-B7AB-19DB44BF85C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09DDDD-F67B-428E-8A8A-248B789E80F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7A5C9D-1907-4EC9-89B6-77A9230AF44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55C1989-71C7-40B1-959E-973E258037B4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it-IT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it-IT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it-IT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it-IT" sz="135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it-IT" sz="135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gradFill>
          <a:gsLst>
            <a:gs pos="0">
              <a:srgbClr val="F6F8FC"/>
            </a:gs>
            <a:gs pos="100000">
              <a:srgbClr val="ABC0E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643F06C8-EB13-4797-AD46-B1E2E5880C09}"/>
              </a:ext>
            </a:extLst>
          </p:cNvPr>
          <p:cNvSpPr/>
          <p:nvPr/>
        </p:nvSpPr>
        <p:spPr>
          <a:xfrm>
            <a:off x="2790721" y="2838599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3" name="Figura a mano libera: forma 2">
            <a:extLst>
              <a:ext uri="{FF2B5EF4-FFF2-40B4-BE49-F238E27FC236}">
                <a16:creationId xmlns:a16="http://schemas.microsoft.com/office/drawing/2014/main" id="{61894714-A293-41B5-B585-DD0B4219BE42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7B02ADD-7495-4EA2-A3E2-F879A06DF19A}"/>
              </a:ext>
            </a:extLst>
          </p:cNvPr>
          <p:cNvSpPr txBox="1"/>
          <p:nvPr/>
        </p:nvSpPr>
        <p:spPr>
          <a:xfrm>
            <a:off x="0" y="664082"/>
            <a:ext cx="9144000" cy="54461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dirty="0">
                <a:solidFill>
                  <a:srgbClr val="000000"/>
                </a:solidFill>
                <a:latin typeface="Arimo" pitchFamily="34"/>
                <a:ea typeface="SimSun" pitchFamily="2"/>
                <a:cs typeface="Mangal" pitchFamily="2"/>
              </a:rPr>
              <a:t>PIACENZ@ n. 39 – sezione monografica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 dirty="0">
              <a:solidFill>
                <a:srgbClr val="000000"/>
              </a:solidFill>
              <a:uFillTx/>
              <a:latin typeface="Arimo" pitchFamily="34"/>
              <a:ea typeface="SimSun" pitchFamily="2"/>
              <a:cs typeface="Mang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 dirty="0">
              <a:solidFill>
                <a:srgbClr val="000000"/>
              </a:solidFill>
              <a:uFillTx/>
              <a:latin typeface="Arimo" pitchFamily="34"/>
              <a:ea typeface="SimSun" pitchFamily="2"/>
              <a:cs typeface="Mang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dirty="0">
              <a:solidFill>
                <a:srgbClr val="FF0000"/>
              </a:solidFill>
              <a:latin typeface="Arimo" pitchFamily="34"/>
              <a:ea typeface="SimSun" pitchFamily="2"/>
              <a:cs typeface="Mang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dirty="0">
                <a:solidFill>
                  <a:srgbClr val="FF0000"/>
                </a:solidFill>
                <a:latin typeface="Arimo" pitchFamily="34"/>
                <a:ea typeface="SimSun" pitchFamily="2"/>
                <a:cs typeface="Mangal" pitchFamily="2"/>
              </a:rPr>
              <a:t>ANALISI DELL’IMPATTO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dirty="0">
                <a:solidFill>
                  <a:srgbClr val="FF0000"/>
                </a:solidFill>
                <a:latin typeface="Arimo" pitchFamily="34"/>
                <a:ea typeface="SimSun" pitchFamily="2"/>
                <a:cs typeface="Mangal" pitchFamily="2"/>
              </a:rPr>
              <a:t>DEL COVID-19 SULLA MORTALITA’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dirty="0">
                <a:solidFill>
                  <a:srgbClr val="FF0000"/>
                </a:solidFill>
                <a:latin typeface="Arimo" pitchFamily="34"/>
                <a:ea typeface="SimSun" pitchFamily="2"/>
                <a:cs typeface="Mangal" pitchFamily="2"/>
              </a:rPr>
              <a:t>A PIACENZA NEL 2020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dirty="0">
                <a:solidFill>
                  <a:srgbClr val="FF0000"/>
                </a:solidFill>
                <a:latin typeface="Arimo" pitchFamily="34"/>
                <a:ea typeface="SimSun" pitchFamily="2"/>
                <a:cs typeface="Mangal" pitchFamily="2"/>
              </a:rPr>
              <a:t>IN</a:t>
            </a:r>
            <a:r>
              <a:rPr lang="it-IT" sz="3200" b="1" i="0" u="none" strike="noStrike" kern="1200" cap="none" spc="0" baseline="0" dirty="0">
                <a:solidFill>
                  <a:srgbClr val="FF0000"/>
                </a:solidFill>
                <a:uFillTx/>
                <a:latin typeface="Arimo" pitchFamily="34"/>
                <a:ea typeface="SimSun" pitchFamily="2"/>
                <a:cs typeface="Mangal" pitchFamily="2"/>
              </a:rPr>
              <a:t> BASE </a:t>
            </a:r>
            <a:r>
              <a:rPr lang="it-IT" sz="3200" b="1" dirty="0">
                <a:solidFill>
                  <a:srgbClr val="FF0000"/>
                </a:solidFill>
                <a:latin typeface="Arimo" pitchFamily="34"/>
                <a:ea typeface="SimSun" pitchFamily="2"/>
                <a:cs typeface="Mangal" pitchFamily="2"/>
              </a:rPr>
              <a:t>A</a:t>
            </a:r>
            <a:r>
              <a:rPr lang="it-IT" sz="3200" b="1" i="0" u="none" strike="noStrike" kern="1200" cap="none" spc="0" baseline="0" dirty="0">
                <a:solidFill>
                  <a:srgbClr val="FF0000"/>
                </a:solidFill>
                <a:uFillTx/>
                <a:latin typeface="Arimo" pitchFamily="34"/>
                <a:ea typeface="SimSun" pitchFamily="2"/>
                <a:cs typeface="Mangal" pitchFamily="2"/>
              </a:rPr>
              <a:t>I DATI ISTAT.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000" b="1" dirty="0">
              <a:solidFill>
                <a:srgbClr val="FF0000"/>
              </a:solidFill>
              <a:latin typeface="Arimo" pitchFamily="34"/>
              <a:ea typeface="SimSun" pitchFamily="2"/>
              <a:cs typeface="Mang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000" b="1" i="0" u="none" strike="noStrike" kern="1200" cap="none" spc="0" baseline="0" dirty="0">
              <a:solidFill>
                <a:srgbClr val="FF0000"/>
              </a:solidFill>
              <a:uFillTx/>
              <a:latin typeface="Arimo" pitchFamily="34"/>
              <a:ea typeface="SimSun" pitchFamily="2"/>
              <a:cs typeface="Mang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000" b="1" i="0" u="none" strike="noStrike" kern="1200" cap="none" spc="0" baseline="0" dirty="0">
              <a:solidFill>
                <a:srgbClr val="FF0000"/>
              </a:solidFill>
              <a:uFillTx/>
              <a:latin typeface="Arimo" pitchFamily="34"/>
              <a:ea typeface="SimSun" pitchFamily="2"/>
              <a:cs typeface="Mang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000" b="1" dirty="0">
              <a:solidFill>
                <a:srgbClr val="FF0000"/>
              </a:solidFill>
              <a:latin typeface="Arimo" pitchFamily="34"/>
              <a:ea typeface="SimSun" pitchFamily="2"/>
              <a:cs typeface="Mang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000" b="1" i="0" u="none" strike="noStrike" kern="1200" cap="none" spc="0" baseline="0" dirty="0">
              <a:solidFill>
                <a:srgbClr val="FF0000"/>
              </a:solidFill>
              <a:uFillTx/>
              <a:latin typeface="Arimo" pitchFamily="34"/>
              <a:ea typeface="SimSun" pitchFamily="2"/>
              <a:cs typeface="Mangal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1" u="none" strike="noStrike" kern="1200" cap="none" spc="0" baseline="0" dirty="0">
                <a:solidFill>
                  <a:srgbClr val="000000"/>
                </a:solidFill>
                <a:uFillTx/>
                <a:latin typeface="Arimo" pitchFamily="34"/>
                <a:ea typeface="SimSun" pitchFamily="2"/>
                <a:cs typeface="Mangal" pitchFamily="2"/>
              </a:rPr>
              <a:t>A cura dell’Ufficio Statistica </a:t>
            </a:r>
            <a:r>
              <a:rPr lang="it-IT" sz="1600" i="1" dirty="0">
                <a:solidFill>
                  <a:srgbClr val="000000"/>
                </a:solidFill>
                <a:latin typeface="Arimo" pitchFamily="34"/>
                <a:ea typeface="SimSun" pitchFamily="2"/>
                <a:cs typeface="Mangal" pitchFamily="2"/>
              </a:rPr>
              <a:t>della </a:t>
            </a:r>
            <a:r>
              <a:rPr lang="it-IT" sz="1600" b="0" i="1" u="none" strike="noStrike" kern="1200" cap="none" spc="0" baseline="0" dirty="0">
                <a:solidFill>
                  <a:srgbClr val="000000"/>
                </a:solidFill>
                <a:uFillTx/>
                <a:latin typeface="Arimo" pitchFamily="34"/>
                <a:ea typeface="SimSun" pitchFamily="2"/>
                <a:cs typeface="Mangal" pitchFamily="2"/>
              </a:rPr>
              <a:t>Provincia di Piacenza – 27 </a:t>
            </a:r>
            <a:r>
              <a:rPr lang="it-IT" sz="1600" i="1" dirty="0">
                <a:solidFill>
                  <a:srgbClr val="000000"/>
                </a:solidFill>
                <a:latin typeface="Arimo" pitchFamily="34"/>
                <a:ea typeface="SimSun" pitchFamily="2"/>
                <a:cs typeface="Mangal" pitchFamily="2"/>
              </a:rPr>
              <a:t>luglio</a:t>
            </a:r>
            <a:r>
              <a:rPr lang="it-IT" sz="1600" b="0" i="1" u="none" strike="noStrike" kern="1200" cap="none" spc="0" baseline="0" dirty="0">
                <a:solidFill>
                  <a:srgbClr val="000000"/>
                </a:solidFill>
                <a:uFillTx/>
                <a:latin typeface="Arimo" pitchFamily="34"/>
                <a:ea typeface="SimSun" pitchFamily="2"/>
                <a:cs typeface="Mangal" pitchFamily="2"/>
              </a:rPr>
              <a:t>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420835" y="5804461"/>
            <a:ext cx="630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D127550-F813-4C59-8D97-C84E4E23C2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538" y="684207"/>
            <a:ext cx="8018923" cy="5045018"/>
          </a:xfrm>
          <a:prstGeom prst="rect">
            <a:avLst/>
          </a:prstGeom>
        </p:spPr>
      </p:pic>
      <p:sp>
        <p:nvSpPr>
          <p:cNvPr id="7" name="Ovale 6">
            <a:extLst>
              <a:ext uri="{FF2B5EF4-FFF2-40B4-BE49-F238E27FC236}">
                <a16:creationId xmlns:a16="http://schemas.microsoft.com/office/drawing/2014/main" id="{88FA389C-2573-4920-84FB-06C7E12ABD36}"/>
              </a:ext>
            </a:extLst>
          </p:cNvPr>
          <p:cNvSpPr/>
          <p:nvPr/>
        </p:nvSpPr>
        <p:spPr>
          <a:xfrm>
            <a:off x="3884431" y="5140995"/>
            <a:ext cx="520525" cy="6062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53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436397" y="5689456"/>
            <a:ext cx="624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ECE0178-C072-46A0-B960-873E8E4F9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397" y="1091815"/>
            <a:ext cx="6005411" cy="447625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06166716-BFCC-408A-9954-3515194BFAD9}"/>
              </a:ext>
            </a:extLst>
          </p:cNvPr>
          <p:cNvSpPr txBox="1"/>
          <p:nvPr/>
        </p:nvSpPr>
        <p:spPr>
          <a:xfrm>
            <a:off x="759655" y="576132"/>
            <a:ext cx="8243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Decessi in provincia di Piacenza,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u="sng" dirty="0">
                <a:solidFill>
                  <a:srgbClr val="FF0000"/>
                </a:solidFill>
              </a:rPr>
              <a:t>per mese</a:t>
            </a:r>
            <a:r>
              <a:rPr lang="it-IT" b="1" dirty="0"/>
              <a:t>. Anno 2020 e confronto Media 2015-19.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439753C9-4180-463C-8AE8-0D4A99DBF259}"/>
              </a:ext>
            </a:extLst>
          </p:cNvPr>
          <p:cNvSpPr/>
          <p:nvPr/>
        </p:nvSpPr>
        <p:spPr>
          <a:xfrm>
            <a:off x="5957238" y="2218681"/>
            <a:ext cx="664031" cy="3205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82E6C502-248D-42C6-9D10-7F6A0BEB31D6}"/>
              </a:ext>
            </a:extLst>
          </p:cNvPr>
          <p:cNvSpPr/>
          <p:nvPr/>
        </p:nvSpPr>
        <p:spPr>
          <a:xfrm>
            <a:off x="5957238" y="2485799"/>
            <a:ext cx="664031" cy="3205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73F8417E-70AC-4188-9E9B-EF96F38D7836}"/>
              </a:ext>
            </a:extLst>
          </p:cNvPr>
          <p:cNvSpPr/>
          <p:nvPr/>
        </p:nvSpPr>
        <p:spPr>
          <a:xfrm>
            <a:off x="5957238" y="4113878"/>
            <a:ext cx="753051" cy="9791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73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436398" y="6374156"/>
            <a:ext cx="624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39FCDA6-44E0-4684-ADE1-EE48754565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39" y="555455"/>
            <a:ext cx="8283010" cy="574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7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6710289" y="5659101"/>
            <a:ext cx="26025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</a:t>
            </a:r>
            <a:r>
              <a:rPr lang="it-IT" sz="1400" dirty="0" err="1"/>
              <a:t>Elab</a:t>
            </a:r>
            <a:r>
              <a:rPr lang="it-IT" sz="1400" dirty="0"/>
              <a:t>. Ufficio Statistica Provincia di Piacenza su dati ISTAT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D79639E-1738-40E6-BFA2-BF397DD3EEB7}"/>
              </a:ext>
            </a:extLst>
          </p:cNvPr>
          <p:cNvSpPr txBox="1"/>
          <p:nvPr/>
        </p:nvSpPr>
        <p:spPr>
          <a:xfrm>
            <a:off x="0" y="571473"/>
            <a:ext cx="2602524" cy="14758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b="1" kern="0" dirty="0">
                <a:ea typeface="SimSun" pitchFamily="2"/>
                <a:cs typeface="Arial" panose="020B0604020202020204" pitchFamily="34" charset="0"/>
              </a:rPr>
              <a:t>NUMERO DI DECESSI</a:t>
            </a:r>
            <a:r>
              <a:rPr lang="it-IT" b="1" i="0" u="none" strike="noStrike" kern="0" cap="none" spc="0" baseline="0" dirty="0">
                <a:uFillTx/>
                <a:ea typeface="SimSun" pitchFamily="2"/>
                <a:cs typeface="Arial" panose="020B0604020202020204" pitchFamily="34" charset="0"/>
              </a:rPr>
              <a:t> NEI COMUNI PIACENTINI</a:t>
            </a:r>
            <a:r>
              <a:rPr lang="it-IT" b="1" i="0" u="none" strike="noStrike" kern="1200" cap="none" spc="0" baseline="0" dirty="0">
                <a:uFillTx/>
                <a:ea typeface="SimSun" pitchFamily="2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b="1" i="0" u="none" strike="noStrike" kern="1200" cap="none" spc="0" baseline="0" dirty="0">
                <a:uFillTx/>
                <a:ea typeface="SimSun" pitchFamily="2"/>
                <a:cs typeface="Arial" panose="020B0604020202020204" pitchFamily="34" charset="0"/>
              </a:rPr>
              <a:t>ANNO 2020 E CONFRONTO MEDIA 2015-19.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8D5906B8-AEDF-48E7-804A-BB56F89FA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2524" y="0"/>
            <a:ext cx="41077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27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B15D600-3694-4704-8C98-E5DC833E5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48" y="831879"/>
            <a:ext cx="8949704" cy="5194242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BD41AEC-B4CE-4581-87ED-98730F803962}"/>
              </a:ext>
            </a:extLst>
          </p:cNvPr>
          <p:cNvSpPr txBox="1"/>
          <p:nvPr/>
        </p:nvSpPr>
        <p:spPr>
          <a:xfrm>
            <a:off x="1448972" y="6172472"/>
            <a:ext cx="624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</p:spTree>
    <p:extLst>
      <p:ext uri="{BB962C8B-B14F-4D97-AF65-F5344CB8AC3E}">
        <p14:creationId xmlns:p14="http://schemas.microsoft.com/office/powerpoint/2010/main" val="434704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2ABE762-AB98-4D42-8102-962276E935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12" y="999519"/>
            <a:ext cx="8782291" cy="485228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134D66B1-0131-4A58-BF0C-86DF2D5CB7AD}"/>
              </a:ext>
            </a:extLst>
          </p:cNvPr>
          <p:cNvSpPr txBox="1"/>
          <p:nvPr/>
        </p:nvSpPr>
        <p:spPr>
          <a:xfrm>
            <a:off x="1442929" y="5998155"/>
            <a:ext cx="624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</p:spTree>
    <p:extLst>
      <p:ext uri="{BB962C8B-B14F-4D97-AF65-F5344CB8AC3E}">
        <p14:creationId xmlns:p14="http://schemas.microsoft.com/office/powerpoint/2010/main" val="3073548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3460651" y="6273478"/>
            <a:ext cx="630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AUSL Piacenza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17FCCCD-55E6-4D6F-9563-17C2F89D4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46" y="484758"/>
            <a:ext cx="8131463" cy="553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72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266093" y="6195946"/>
            <a:ext cx="8482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AUSL Piacenza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B9FA505-939B-41BB-A4BA-3D77FE9D7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3802" y="2377746"/>
            <a:ext cx="5322736" cy="3659382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D61A6D3-E7CF-453B-9C0F-7A900A0AC5E4}"/>
              </a:ext>
            </a:extLst>
          </p:cNvPr>
          <p:cNvSpPr txBox="1"/>
          <p:nvPr/>
        </p:nvSpPr>
        <p:spPr>
          <a:xfrm flipH="1">
            <a:off x="0" y="210194"/>
            <a:ext cx="928467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/>
              <a:t>TASSO DI POSITIVITA’ AL COVID  NEI COMUNI PIACENTINI – Confronto novembre 2020 / maggio 2021.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13052E0-626D-4330-967E-E8401519A3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61" y="820517"/>
            <a:ext cx="5314399" cy="376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6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686960" y="4005871"/>
            <a:ext cx="6414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E51AE5C-9595-441A-8C83-70EC3A9D2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83" y="928686"/>
            <a:ext cx="8872434" cy="2930834"/>
          </a:xfrm>
          <a:prstGeom prst="rect">
            <a:avLst/>
          </a:prstGeom>
        </p:spPr>
      </p:pic>
      <p:sp>
        <p:nvSpPr>
          <p:cNvPr id="3" name="Ovale 2">
            <a:extLst>
              <a:ext uri="{FF2B5EF4-FFF2-40B4-BE49-F238E27FC236}">
                <a16:creationId xmlns:a16="http://schemas.microsoft.com/office/drawing/2014/main" id="{A37CFF85-7CBF-40AE-AE40-B8FFD8E08082}"/>
              </a:ext>
            </a:extLst>
          </p:cNvPr>
          <p:cNvSpPr/>
          <p:nvPr/>
        </p:nvSpPr>
        <p:spPr>
          <a:xfrm>
            <a:off x="7934179" y="2072923"/>
            <a:ext cx="956603" cy="1828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81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9EF758A-201F-4238-B141-41F2C4D2A001}"/>
              </a:ext>
            </a:extLst>
          </p:cNvPr>
          <p:cNvSpPr txBox="1"/>
          <p:nvPr/>
        </p:nvSpPr>
        <p:spPr>
          <a:xfrm>
            <a:off x="1419673" y="398412"/>
            <a:ext cx="692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CARATTERISTICHE DEI DATI ISTAT SULLA MORTALITA’ NEL 2020.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3352297-B434-43D5-99E3-42B5634157E8}"/>
              </a:ext>
            </a:extLst>
          </p:cNvPr>
          <p:cNvSpPr txBox="1"/>
          <p:nvPr/>
        </p:nvSpPr>
        <p:spPr>
          <a:xfrm>
            <a:off x="267286" y="1060199"/>
            <a:ext cx="865163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Disponibili per tutte le province ed i comuni italiani;</a:t>
            </a:r>
          </a:p>
          <a:p>
            <a:pPr marL="285750" indent="-285750">
              <a:buFontTx/>
              <a:buChar char="-"/>
            </a:pPr>
            <a:endParaRPr lang="it-IT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Periodo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</a:rPr>
              <a:t>gennaio-dicembre 2020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, a confronto con la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</a:rPr>
              <a:t>media 2015-2019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  dello stesso periodo;</a:t>
            </a:r>
          </a:p>
          <a:p>
            <a:pPr marL="285750" indent="-285750">
              <a:buFontTx/>
              <a:buChar char="-"/>
            </a:pPr>
            <a:endParaRPr lang="it-IT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Non prendono in esame i morti per Covid nello specifico, ma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</a:rPr>
              <a:t>tutte le cause di morte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endParaRPr lang="it-IT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ISTAT stima che i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</a:rPr>
              <a:t>morti </a:t>
            </a:r>
            <a:r>
              <a:rPr lang="it-IT" sz="2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Covid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 spieghino comunque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</a:rPr>
              <a:t>almeno i 2/3 dell’eccesso di mortalità rilevato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endParaRPr lang="it-IT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Base dati giornaliera, per il monitoraggio tempestivo dei decessi, consolidata attraverso integrazione tra fonte Anagrafi comunali e fonte Anagrafe tributaria.</a:t>
            </a:r>
          </a:p>
        </p:txBody>
      </p:sp>
    </p:spTree>
    <p:extLst>
      <p:ext uri="{BB962C8B-B14F-4D97-AF65-F5344CB8AC3E}">
        <p14:creationId xmlns:p14="http://schemas.microsoft.com/office/powerpoint/2010/main" val="2358835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9EF758A-201F-4238-B141-41F2C4D2A001}"/>
              </a:ext>
            </a:extLst>
          </p:cNvPr>
          <p:cNvSpPr txBox="1"/>
          <p:nvPr/>
        </p:nvSpPr>
        <p:spPr>
          <a:xfrm>
            <a:off x="900563" y="601905"/>
            <a:ext cx="7008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Numero di decessi (per il complesso delle cause di morte).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CBB123E-02DB-40B3-A172-FCEFA958D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789" y="1304515"/>
            <a:ext cx="7718334" cy="3800989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1809863-680A-4255-9AD4-D3EBE39F11C8}"/>
              </a:ext>
            </a:extLst>
          </p:cNvPr>
          <p:cNvSpPr txBox="1"/>
          <p:nvPr/>
        </p:nvSpPr>
        <p:spPr>
          <a:xfrm>
            <a:off x="1364566" y="5408004"/>
            <a:ext cx="6414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E1169C8-B7CE-447C-9EEC-F623B5AE8AF8}"/>
              </a:ext>
            </a:extLst>
          </p:cNvPr>
          <p:cNvSpPr/>
          <p:nvPr/>
        </p:nvSpPr>
        <p:spPr>
          <a:xfrm>
            <a:off x="5277153" y="4814111"/>
            <a:ext cx="1109579" cy="291393"/>
          </a:xfrm>
          <a:prstGeom prst="rect">
            <a:avLst/>
          </a:prstGeom>
          <a:solidFill>
            <a:srgbClr val="FF0000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B5FD2A1-9BBF-42DC-B551-494ABE4C86FA}"/>
              </a:ext>
            </a:extLst>
          </p:cNvPr>
          <p:cNvSpPr/>
          <p:nvPr/>
        </p:nvSpPr>
        <p:spPr>
          <a:xfrm>
            <a:off x="5277153" y="4522718"/>
            <a:ext cx="1109579" cy="291393"/>
          </a:xfrm>
          <a:prstGeom prst="rect">
            <a:avLst/>
          </a:prstGeom>
          <a:solidFill>
            <a:srgbClr val="FF0000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514A3453-C848-414E-AF59-AACD8116A728}"/>
              </a:ext>
            </a:extLst>
          </p:cNvPr>
          <p:cNvSpPr/>
          <p:nvPr/>
        </p:nvSpPr>
        <p:spPr>
          <a:xfrm>
            <a:off x="5277153" y="3905907"/>
            <a:ext cx="1109579" cy="291393"/>
          </a:xfrm>
          <a:prstGeom prst="rect">
            <a:avLst/>
          </a:prstGeom>
          <a:solidFill>
            <a:srgbClr val="FF0000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8367865-98BE-4772-A543-30FD8DADED32}"/>
              </a:ext>
            </a:extLst>
          </p:cNvPr>
          <p:cNvSpPr/>
          <p:nvPr/>
        </p:nvSpPr>
        <p:spPr>
          <a:xfrm>
            <a:off x="5277153" y="1837222"/>
            <a:ext cx="1109579" cy="291393"/>
          </a:xfrm>
          <a:prstGeom prst="rect">
            <a:avLst/>
          </a:prstGeom>
          <a:solidFill>
            <a:srgbClr val="FF0000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54E9D0DE-4DA8-438C-9B2C-EFC04682A505}"/>
              </a:ext>
            </a:extLst>
          </p:cNvPr>
          <p:cNvSpPr/>
          <p:nvPr/>
        </p:nvSpPr>
        <p:spPr>
          <a:xfrm>
            <a:off x="7645361" y="1826116"/>
            <a:ext cx="664031" cy="3205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560E2D0C-DBBD-4812-9C4E-726C3B8C01BB}"/>
              </a:ext>
            </a:extLst>
          </p:cNvPr>
          <p:cNvSpPr/>
          <p:nvPr/>
        </p:nvSpPr>
        <p:spPr>
          <a:xfrm>
            <a:off x="7645360" y="4194947"/>
            <a:ext cx="664031" cy="3205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5C64CCBA-DE20-4AD4-AB00-DCE27C1BB985}"/>
              </a:ext>
            </a:extLst>
          </p:cNvPr>
          <p:cNvSpPr/>
          <p:nvPr/>
        </p:nvSpPr>
        <p:spPr>
          <a:xfrm>
            <a:off x="7645359" y="4814111"/>
            <a:ext cx="664031" cy="3205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706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475944" y="5559982"/>
            <a:ext cx="6414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7BC41A4-D339-4E31-BE67-5F55EFF08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061" y="618288"/>
            <a:ext cx="7529878" cy="4795343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02925055-F34D-47FA-8BD4-09618EF391DD}"/>
              </a:ext>
            </a:extLst>
          </p:cNvPr>
          <p:cNvSpPr/>
          <p:nvPr/>
        </p:nvSpPr>
        <p:spPr>
          <a:xfrm>
            <a:off x="6217921" y="3099423"/>
            <a:ext cx="1097280" cy="194981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42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475944" y="5515216"/>
            <a:ext cx="6414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14B90D-16E7-4A72-A502-B5DBE316F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01" y="632971"/>
            <a:ext cx="7718797" cy="4639490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308E77D0-3190-4BAC-9C99-83BE98A1EBFD}"/>
              </a:ext>
            </a:extLst>
          </p:cNvPr>
          <p:cNvSpPr/>
          <p:nvPr/>
        </p:nvSpPr>
        <p:spPr>
          <a:xfrm>
            <a:off x="6288259" y="3615107"/>
            <a:ext cx="956603" cy="1828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3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436397" y="5521958"/>
            <a:ext cx="6246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C272FE7-5D93-42A7-BCA3-B8CC0D569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723" y="653539"/>
            <a:ext cx="7637405" cy="4598354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95E3CA68-6EA7-4CBD-8574-928CAF489D89}"/>
              </a:ext>
            </a:extLst>
          </p:cNvPr>
          <p:cNvSpPr/>
          <p:nvPr/>
        </p:nvSpPr>
        <p:spPr>
          <a:xfrm>
            <a:off x="5106574" y="2901149"/>
            <a:ext cx="1266092" cy="234967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125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420834" y="5543719"/>
            <a:ext cx="630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A998C73-FEF5-4A98-B72C-743C5D4BB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480" y="590584"/>
            <a:ext cx="7513036" cy="4724264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BD59CBF4-6B27-4D08-85A8-599190F04515}"/>
              </a:ext>
            </a:extLst>
          </p:cNvPr>
          <p:cNvSpPr/>
          <p:nvPr/>
        </p:nvSpPr>
        <p:spPr>
          <a:xfrm>
            <a:off x="3151163" y="2146682"/>
            <a:ext cx="1253793" cy="32826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173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77B40884-C532-4567-88AC-DD3223C690D8}"/>
              </a:ext>
            </a:extLst>
          </p:cNvPr>
          <p:cNvSpPr/>
          <p:nvPr/>
        </p:nvSpPr>
        <p:spPr>
          <a:xfrm>
            <a:off x="3986281" y="2952716"/>
            <a:ext cx="9144000" cy="3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CE737-E9E0-4595-AF62-321616159B43}"/>
              </a:ext>
            </a:extLst>
          </p:cNvPr>
          <p:cNvSpPr/>
          <p:nvPr/>
        </p:nvSpPr>
        <p:spPr>
          <a:xfrm>
            <a:off x="4260957" y="2146682"/>
            <a:ext cx="143999" cy="1439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Mangal" pitchFamily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A0FDE-B2CB-4AB4-AE99-75D2286B7189}"/>
              </a:ext>
            </a:extLst>
          </p:cNvPr>
          <p:cNvSpPr txBox="1"/>
          <p:nvPr/>
        </p:nvSpPr>
        <p:spPr>
          <a:xfrm>
            <a:off x="1420835" y="5907669"/>
            <a:ext cx="630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</a:t>
            </a:r>
            <a:r>
              <a:rPr lang="it-IT" dirty="0" err="1"/>
              <a:t>Elab</a:t>
            </a:r>
            <a:r>
              <a:rPr lang="it-IT" dirty="0"/>
              <a:t>. Ufficio Statistica Provincia di Piacenza su dati ISTAT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2817BCD-C69A-49AD-8F3B-72397D4F3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143" y="580999"/>
            <a:ext cx="7005710" cy="5120638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2FAD3D42-2F9F-4B00-BA47-BFB041D665C4}"/>
              </a:ext>
            </a:extLst>
          </p:cNvPr>
          <p:cNvSpPr/>
          <p:nvPr/>
        </p:nvSpPr>
        <p:spPr>
          <a:xfrm>
            <a:off x="2293034" y="1510215"/>
            <a:ext cx="1392701" cy="42520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705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20395</TotalTime>
  <Words>360</Words>
  <Application>Microsoft Office PowerPoint</Application>
  <PresentationFormat>Presentazione su schermo (4:3)</PresentationFormat>
  <Paragraphs>45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Arimo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POR-FESR 2007-2013 EMILIA-ROMAGNA ASSE 3 – ATTIVITA’ III 1.1  REALIZZAZIONE DI AREE PRODUTTIVE ECOLOGICAMENTE ATTREZZATE</dc:title>
  <dc:creator>Provincia di Piacenza</dc:creator>
  <cp:lastModifiedBy>Colnaghi, Antonio</cp:lastModifiedBy>
  <cp:revision>678</cp:revision>
  <cp:lastPrinted>2019-06-27T10:51:10Z</cp:lastPrinted>
  <dcterms:created xsi:type="dcterms:W3CDTF">2008-11-10T10:09:53Z</dcterms:created>
  <dcterms:modified xsi:type="dcterms:W3CDTF">2021-07-21T13:01:41Z</dcterms:modified>
</cp:coreProperties>
</file>